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49" r:id="rId1"/>
  </p:sldMasterIdLst>
  <p:notesMasterIdLst>
    <p:notesMasterId r:id="rId36"/>
  </p:notesMasterIdLst>
  <p:sldIdLst>
    <p:sldId id="256" r:id="rId2"/>
    <p:sldId id="413" r:id="rId3"/>
    <p:sldId id="415" r:id="rId4"/>
    <p:sldId id="416" r:id="rId5"/>
    <p:sldId id="439" r:id="rId6"/>
    <p:sldId id="417" r:id="rId7"/>
    <p:sldId id="440" r:id="rId8"/>
    <p:sldId id="418" r:id="rId9"/>
    <p:sldId id="441" r:id="rId10"/>
    <p:sldId id="419" r:id="rId11"/>
    <p:sldId id="442" r:id="rId12"/>
    <p:sldId id="443" r:id="rId13"/>
    <p:sldId id="444" r:id="rId14"/>
    <p:sldId id="445" r:id="rId15"/>
    <p:sldId id="446" r:id="rId16"/>
    <p:sldId id="448" r:id="rId17"/>
    <p:sldId id="449" r:id="rId18"/>
    <p:sldId id="450" r:id="rId19"/>
    <p:sldId id="451" r:id="rId20"/>
    <p:sldId id="452" r:id="rId21"/>
    <p:sldId id="420" r:id="rId22"/>
    <p:sldId id="453" r:id="rId23"/>
    <p:sldId id="421" r:id="rId24"/>
    <p:sldId id="454" r:id="rId25"/>
    <p:sldId id="455" r:id="rId26"/>
    <p:sldId id="456" r:id="rId27"/>
    <p:sldId id="457" r:id="rId28"/>
    <p:sldId id="461" r:id="rId29"/>
    <p:sldId id="462" r:id="rId30"/>
    <p:sldId id="458" r:id="rId31"/>
    <p:sldId id="459" r:id="rId32"/>
    <p:sldId id="460" r:id="rId33"/>
    <p:sldId id="463" r:id="rId34"/>
    <p:sldId id="37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84"/>
      </p:cViewPr>
      <p:guideLst>
        <p:guide orient="horz" pos="193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76BB0-1E02-4D43-8C58-0480F8B62BB3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591BC-D980-48A3-9319-E03A82F65E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76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89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15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16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76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45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29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2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56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99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4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56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93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62851" y="5007406"/>
            <a:ext cx="3929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Курс читают:</a:t>
            </a:r>
          </a:p>
          <a:p>
            <a:endParaRPr lang="en-US" dirty="0" smtClean="0"/>
          </a:p>
          <a:p>
            <a:r>
              <a:rPr lang="ru-RU" dirty="0" smtClean="0"/>
              <a:t>Шульман В.Д.</a:t>
            </a:r>
            <a:r>
              <a:rPr lang="en-US" dirty="0"/>
              <a:t>	@</a:t>
            </a:r>
            <a:r>
              <a:rPr lang="en-US" dirty="0" err="1"/>
              <a:t>ShtuzerVD</a:t>
            </a:r>
            <a:endParaRPr lang="en-US" dirty="0" smtClean="0"/>
          </a:p>
          <a:p>
            <a:r>
              <a:rPr lang="ru-RU" dirty="0" smtClean="0"/>
              <a:t>Пелевина Т.В.</a:t>
            </a:r>
            <a:r>
              <a:rPr lang="en-US" dirty="0" smtClean="0"/>
              <a:t>	</a:t>
            </a:r>
            <a:r>
              <a:rPr lang="ru-RU" dirty="0" smtClean="0"/>
              <a:t>	</a:t>
            </a:r>
            <a:r>
              <a:rPr lang="en-US" dirty="0"/>
              <a:t>@</a:t>
            </a:r>
            <a:r>
              <a:rPr lang="en-US" dirty="0" err="1" smtClean="0"/>
              <a:t>anivelat</a:t>
            </a:r>
            <a:r>
              <a:rPr lang="en-US" dirty="0" smtClean="0"/>
              <a:t>	</a:t>
            </a:r>
            <a:endParaRPr lang="ru-RU" dirty="0" smtClean="0"/>
          </a:p>
          <a:p>
            <a:r>
              <a:rPr lang="ru-RU" dirty="0" smtClean="0"/>
              <a:t>Шабанов В.В.</a:t>
            </a:r>
            <a:r>
              <a:rPr lang="en-US" dirty="0"/>
              <a:t>	</a:t>
            </a:r>
            <a:r>
              <a:rPr lang="en-US" dirty="0" smtClean="0"/>
              <a:t>	@</a:t>
            </a:r>
            <a:r>
              <a:rPr lang="en-US" dirty="0" err="1" smtClean="0"/>
              <a:t>ZeroHug</a:t>
            </a:r>
            <a:endParaRPr lang="en-US" dirty="0" smtClean="0"/>
          </a:p>
          <a:p>
            <a:r>
              <a:rPr lang="ru-RU" dirty="0" smtClean="0"/>
              <a:t>Шумилин В.</a:t>
            </a:r>
            <a:r>
              <a:rPr lang="ru-RU" dirty="0"/>
              <a:t>В</a:t>
            </a:r>
            <a:r>
              <a:rPr lang="ru-RU" dirty="0" smtClean="0"/>
              <a:t>		</a:t>
            </a:r>
            <a:r>
              <a:rPr lang="en-US" dirty="0"/>
              <a:t>@Nodthar1107</a:t>
            </a:r>
            <a:r>
              <a:rPr lang="ru-RU" dirty="0" smtClean="0"/>
              <a:t>	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00200" y="2003367"/>
            <a:ext cx="8991600" cy="2029298"/>
          </a:xfrm>
        </p:spPr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web-</a:t>
            </a:r>
            <a:r>
              <a:rPr lang="ru-RU" dirty="0" smtClean="0"/>
              <a:t>разработки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600201" y="3233652"/>
            <a:ext cx="8991600" cy="79901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Лекция </a:t>
            </a:r>
            <a:r>
              <a:rPr lang="en-US" sz="2800" dirty="0" smtClean="0">
                <a:solidFill>
                  <a:schemeClr val="bg1"/>
                </a:solidFill>
                <a:latin typeface="Gill Sans MT (Body)"/>
              </a:rPr>
              <a:t>1</a:t>
            </a:r>
            <a:r>
              <a:rPr lang="ru-RU" sz="2800" dirty="0">
                <a:solidFill>
                  <a:schemeClr val="bg1"/>
                </a:solidFill>
                <a:latin typeface="Gill Sans MT (Body)"/>
              </a:rPr>
              <a:t>2</a:t>
            </a:r>
            <a:r>
              <a:rPr lang="ru-RU" sz="2800" dirty="0" smtClean="0">
                <a:solidFill>
                  <a:schemeClr val="bg1"/>
                </a:solidFill>
              </a:rPr>
              <a:t>.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smtClean="0">
                <a:solidFill>
                  <a:schemeClr val="bg1"/>
                </a:solidFill>
              </a:rPr>
              <a:t>ТЕСТИРОВАНИЕ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Виды тестирования. Функциональное и нефункциональное</a:t>
            </a:r>
            <a:endParaRPr lang="ru-RU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10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473824" y="1303166"/>
            <a:ext cx="10773295" cy="221712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824" y="3837364"/>
            <a:ext cx="10773295" cy="221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415752" y="1387881"/>
            <a:ext cx="659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Функциональное тестирование</a:t>
            </a:r>
            <a:endParaRPr lang="ru-RU" sz="2800" dirty="0"/>
          </a:p>
        </p:txBody>
      </p:sp>
      <p:sp>
        <p:nvSpPr>
          <p:cNvPr id="13" name="Rectangle 12"/>
          <p:cNvSpPr/>
          <p:nvPr/>
        </p:nvSpPr>
        <p:spPr>
          <a:xfrm>
            <a:off x="814647" y="2094807"/>
            <a:ext cx="1928553" cy="97383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3572827" y="2094807"/>
            <a:ext cx="1928553" cy="97383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6331007" y="2081056"/>
            <a:ext cx="1928553" cy="97383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/>
          <p:cNvSpPr/>
          <p:nvPr/>
        </p:nvSpPr>
        <p:spPr>
          <a:xfrm>
            <a:off x="9043468" y="2091857"/>
            <a:ext cx="1928553" cy="97383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972589" y="2244807"/>
            <a:ext cx="1562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UNIT-</a:t>
            </a:r>
            <a:r>
              <a:rPr lang="ru-RU" dirty="0" smtClean="0"/>
              <a:t>тестирование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3572827" y="2383306"/>
            <a:ext cx="192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Интеграционное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6666805" y="2378089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Системное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9283756" y="2394106"/>
            <a:ext cx="18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Приёмочное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3117273" y="3980237"/>
            <a:ext cx="659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Нефункциональное тестирование</a:t>
            </a:r>
            <a:endParaRPr lang="ru-RU" sz="2800" dirty="0"/>
          </a:p>
        </p:txBody>
      </p:sp>
      <p:sp>
        <p:nvSpPr>
          <p:cNvPr id="23" name="Rectangle 22"/>
          <p:cNvSpPr/>
          <p:nvPr/>
        </p:nvSpPr>
        <p:spPr>
          <a:xfrm>
            <a:off x="822959" y="4656293"/>
            <a:ext cx="1928553" cy="9738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Rectangle 24"/>
          <p:cNvSpPr/>
          <p:nvPr/>
        </p:nvSpPr>
        <p:spPr>
          <a:xfrm>
            <a:off x="3657339" y="4646330"/>
            <a:ext cx="1928553" cy="9738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Rectangle 25"/>
          <p:cNvSpPr/>
          <p:nvPr/>
        </p:nvSpPr>
        <p:spPr>
          <a:xfrm>
            <a:off x="6331006" y="4643678"/>
            <a:ext cx="1928553" cy="9738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Rectangle 26"/>
          <p:cNvSpPr/>
          <p:nvPr/>
        </p:nvSpPr>
        <p:spPr>
          <a:xfrm>
            <a:off x="9043468" y="4655857"/>
            <a:ext cx="1928553" cy="9738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997526" y="4945928"/>
            <a:ext cx="156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Нагрузочное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3820823" y="4953385"/>
            <a:ext cx="156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Безопасности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414004" y="4909643"/>
            <a:ext cx="1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/>
              <a:t>Юзабельности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9131031" y="4912745"/>
            <a:ext cx="175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Совместимости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464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/>
              <a:t>Виды тестирования</a:t>
            </a:r>
            <a:r>
              <a:rPr lang="ru-RU" sz="2400" dirty="0" smtClean="0"/>
              <a:t>. </a:t>
            </a:r>
            <a:r>
              <a:rPr lang="en-US" sz="2400" dirty="0" smtClean="0">
                <a:latin typeface="Corbel" panose="020B0503020204020204" pitchFamily="34" charset="0"/>
              </a:rPr>
              <a:t>Smoke</a:t>
            </a:r>
            <a:r>
              <a:rPr lang="en-US" sz="2400" dirty="0" smtClean="0"/>
              <a:t> </a:t>
            </a:r>
            <a:r>
              <a:rPr lang="ru-RU" sz="2400" dirty="0" smtClean="0"/>
              <a:t>и Регрессионное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11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40821" y="1274216"/>
            <a:ext cx="1045135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Дымовое тестирование (</a:t>
            </a:r>
            <a:r>
              <a:rPr lang="ru-RU" b="1" dirty="0" err="1"/>
              <a:t>smoke</a:t>
            </a:r>
            <a:r>
              <a:rPr lang="ru-RU" b="1" dirty="0"/>
              <a:t> </a:t>
            </a:r>
            <a:r>
              <a:rPr lang="ru-RU" b="1" dirty="0" err="1"/>
              <a:t>test</a:t>
            </a:r>
            <a:r>
              <a:rPr lang="ru-RU" b="1" dirty="0"/>
              <a:t>) </a:t>
            </a:r>
            <a:r>
              <a:rPr lang="ru-RU" dirty="0"/>
              <a:t>направлено на проверку самой главной, самой важной, самой </a:t>
            </a:r>
            <a:r>
              <a:rPr lang="ru-RU" dirty="0" smtClean="0"/>
              <a:t>ключевой</a:t>
            </a:r>
            <a:r>
              <a:rPr lang="en-US" sz="2000" dirty="0" smtClean="0"/>
              <a:t> </a:t>
            </a:r>
            <a:r>
              <a:rPr lang="ru-RU" dirty="0" smtClean="0"/>
              <a:t>функциональности</a:t>
            </a:r>
            <a:r>
              <a:rPr lang="ru-RU" dirty="0"/>
              <a:t>, неработоспособность которой делает бессмысленной саму идею использования приложения (или иного объекта, подвергаемого дымовому тестированию</a:t>
            </a:r>
            <a:r>
              <a:rPr lang="ru-RU" dirty="0" smtClean="0"/>
              <a:t>)</a:t>
            </a:r>
            <a:endParaRPr lang="en-US" dirty="0" smtClean="0"/>
          </a:p>
          <a:p>
            <a:endParaRPr lang="en-US" dirty="0"/>
          </a:p>
          <a:p>
            <a:r>
              <a:rPr lang="ru-RU" b="1" dirty="0"/>
              <a:t>Регрессионное тестирование (</a:t>
            </a:r>
            <a:r>
              <a:rPr lang="ru-RU" b="1" dirty="0" err="1"/>
              <a:t>regression</a:t>
            </a:r>
            <a:r>
              <a:rPr lang="ru-RU" b="1" dirty="0"/>
              <a:t> </a:t>
            </a:r>
            <a:r>
              <a:rPr lang="ru-RU" b="1" dirty="0" err="1"/>
              <a:t>testing</a:t>
            </a:r>
            <a:r>
              <a:rPr lang="ru-RU" b="1" dirty="0"/>
              <a:t>) </a:t>
            </a:r>
            <a:r>
              <a:rPr lang="ru-RU" dirty="0"/>
              <a:t>- тип тестирования, связанного с изменениями, чтобы найти привнесенные или ранее не обнаруженные дефекты в не менявшихся областях программного обеспечения</a:t>
            </a:r>
            <a:endParaRPr lang="en-US" dirty="0" smtClean="0"/>
          </a:p>
          <a:p>
            <a:r>
              <a:rPr lang="ru-RU" sz="4000" dirty="0"/>
              <a:t/>
            </a:r>
            <a:br>
              <a:rPr lang="ru-RU" sz="4000" dirty="0"/>
            </a:br>
            <a:endParaRPr lang="ru-RU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7785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/>
              <a:t>Виды тестирования</a:t>
            </a:r>
            <a:r>
              <a:rPr lang="ru-RU" sz="2400" dirty="0" smtClean="0"/>
              <a:t>. </a:t>
            </a:r>
            <a:r>
              <a:rPr lang="en-US" sz="2400" dirty="0" smtClean="0">
                <a:latin typeface="Corbel" panose="020B0503020204020204" pitchFamily="34" charset="0"/>
              </a:rPr>
              <a:t>Smoke</a:t>
            </a:r>
            <a:r>
              <a:rPr lang="en-US" sz="2400" dirty="0" smtClean="0"/>
              <a:t> </a:t>
            </a:r>
            <a:r>
              <a:rPr lang="ru-RU" sz="2400" dirty="0" smtClean="0"/>
              <a:t>и Регрессионное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40821" y="1274216"/>
            <a:ext cx="10451351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/>
              <a:t>К</a:t>
            </a:r>
            <a:r>
              <a:rPr lang="ru-RU" sz="3200" b="1" dirty="0" smtClean="0"/>
              <a:t>акие </a:t>
            </a:r>
            <a:r>
              <a:rPr lang="ru-RU" sz="3200" b="1" dirty="0"/>
              <a:t>тесты в конечном итоге попадут в регрессионный набор</a:t>
            </a:r>
            <a:r>
              <a:rPr lang="ru-RU" sz="3200" b="1" dirty="0" smtClean="0"/>
              <a:t>?</a:t>
            </a:r>
          </a:p>
          <a:p>
            <a:r>
              <a:rPr lang="ru-RU" sz="3200" b="1" dirty="0"/>
              <a:t> </a:t>
            </a:r>
            <a:endParaRPr lang="ru-RU" sz="3200" dirty="0"/>
          </a:p>
          <a:p>
            <a:r>
              <a:rPr lang="ru-RU" sz="2400" dirty="0"/>
              <a:t>Регрессионные тесты выбираются из уже существующих тестовых наборов на основании следующих принципов</a:t>
            </a:r>
            <a:r>
              <a:rPr lang="ru-RU" sz="2400" dirty="0" smtClean="0"/>
              <a:t>:</a:t>
            </a:r>
          </a:p>
          <a:p>
            <a:endParaRPr lang="ru-RU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Тесты, проверяющие части приложения, в которые вносились изменения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Тесты </a:t>
            </a:r>
            <a:r>
              <a:rPr lang="ru-RU" sz="2400" dirty="0"/>
              <a:t>с высоким приоритетом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Тесты</a:t>
            </a:r>
            <a:r>
              <a:rPr lang="ru-RU" sz="2400" dirty="0"/>
              <a:t>, которые проверяют модули с наибольшей концентрацией дефектов</a:t>
            </a:r>
          </a:p>
          <a:p>
            <a:r>
              <a:rPr lang="ru-RU" sz="4000" dirty="0"/>
              <a:t/>
            </a:r>
            <a:br>
              <a:rPr lang="ru-RU" sz="4000" dirty="0"/>
            </a:br>
            <a:endParaRPr lang="ru-RU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254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/>
              <a:t>Виды тестирования</a:t>
            </a:r>
            <a:r>
              <a:rPr lang="ru-RU" sz="2400" dirty="0" smtClean="0"/>
              <a:t>. </a:t>
            </a:r>
            <a:r>
              <a:rPr lang="ru-RU" sz="2400" dirty="0" smtClean="0">
                <a:latin typeface="Corbel" panose="020B0503020204020204" pitchFamily="34" charset="0"/>
              </a:rPr>
              <a:t>Ручное и автоматизированное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13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40821" y="1274216"/>
            <a:ext cx="104513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Ручное тестирование  </a:t>
            </a:r>
            <a:r>
              <a:rPr lang="ru-RU" sz="2400" dirty="0"/>
              <a:t>- тестирование, в котором тест-кейсы выполняются человеком вручную без использования средств </a:t>
            </a:r>
            <a:r>
              <a:rPr lang="ru-RU" sz="2400" dirty="0" smtClean="0"/>
              <a:t>автоматизации</a:t>
            </a:r>
          </a:p>
          <a:p>
            <a:endParaRPr lang="ru-RU" sz="2400" dirty="0" smtClean="0"/>
          </a:p>
          <a:p>
            <a:r>
              <a:rPr lang="ru-RU" sz="2400" b="1" dirty="0" smtClean="0"/>
              <a:t>Автоматизированное </a:t>
            </a:r>
            <a:r>
              <a:rPr lang="ru-RU" sz="2400" b="1" dirty="0"/>
              <a:t>тестирование  </a:t>
            </a:r>
            <a:r>
              <a:rPr lang="ru-RU" sz="2400" dirty="0"/>
              <a:t>- набор техник, подходов и инструментальных средств, позволяющий исключить человека из выполнения некоторых задач в процессе тестирования. </a:t>
            </a:r>
            <a:endParaRPr lang="ru-RU" sz="48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0498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/>
              <a:t>Виды тестирования</a:t>
            </a:r>
            <a:r>
              <a:rPr lang="ru-RU" sz="2400" dirty="0" smtClean="0"/>
              <a:t>. </a:t>
            </a:r>
            <a:r>
              <a:rPr lang="ru-RU" sz="2400" dirty="0" smtClean="0">
                <a:latin typeface="Corbel" panose="020B0503020204020204" pitchFamily="34" charset="0"/>
              </a:rPr>
              <a:t>формализация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14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40821" y="1274216"/>
            <a:ext cx="1045135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Тестирование на основе тест-кейсов  </a:t>
            </a:r>
            <a:r>
              <a:rPr lang="ru-RU" sz="2400" dirty="0"/>
              <a:t>— формализованный подход, в котором тестирование производится на основе заранее подготовленных тест-кейсов, наборов тест-кейсов и иной документации.</a:t>
            </a:r>
          </a:p>
          <a:p>
            <a:endParaRPr lang="ru-RU" sz="2400" b="1" dirty="0" smtClean="0"/>
          </a:p>
          <a:p>
            <a:r>
              <a:rPr lang="ru-RU" sz="2400" b="1" dirty="0" smtClean="0"/>
              <a:t>Свободное </a:t>
            </a:r>
            <a:r>
              <a:rPr lang="ru-RU" sz="2400" b="1" dirty="0"/>
              <a:t>(интуитивное) тестирование </a:t>
            </a:r>
            <a:r>
              <a:rPr lang="ru-RU" sz="2400" dirty="0"/>
              <a:t> — полностью неформализованный подход, в котором не предполагается использования ни тест-кейсов, ни чек-листов, ни сценариев — </a:t>
            </a:r>
            <a:r>
              <a:rPr lang="ru-RU" sz="2400" dirty="0" err="1"/>
              <a:t>тестировщик</a:t>
            </a:r>
            <a:r>
              <a:rPr lang="ru-RU" sz="2400" dirty="0"/>
              <a:t> полностью опирается на свой профессионализм и интуицию </a:t>
            </a:r>
            <a:r>
              <a:rPr lang="ru-RU" sz="2400" dirty="0" smtClean="0"/>
              <a:t>для </a:t>
            </a:r>
            <a:r>
              <a:rPr lang="ru-RU" sz="2400" dirty="0"/>
              <a:t>спонтанного выполнения с приложением действий, которые, как он считает, могут обнаружить ошибку.</a:t>
            </a:r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6202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/>
              <a:t>Виды тестирования</a:t>
            </a:r>
            <a:r>
              <a:rPr lang="ru-RU" sz="2400" dirty="0" smtClean="0"/>
              <a:t>. </a:t>
            </a:r>
            <a:r>
              <a:rPr lang="ru-RU" sz="2400" dirty="0" smtClean="0">
                <a:latin typeface="Corbel" panose="020B0503020204020204" pitchFamily="34" charset="0"/>
              </a:rPr>
              <a:t>Инсталляция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15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40821" y="1274216"/>
            <a:ext cx="1045135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Инсталляционное тестирование </a:t>
            </a:r>
            <a:r>
              <a:rPr lang="ru-RU" sz="2400" dirty="0"/>
              <a:t> — тестирование, направленное на выявление дефектов, влияющих на протекание стадии инсталляции (установки) приложения. </a:t>
            </a:r>
            <a:endParaRPr lang="ru-RU" sz="2400" dirty="0" smtClean="0"/>
          </a:p>
          <a:p>
            <a:endParaRPr lang="ru-RU" sz="2400" dirty="0"/>
          </a:p>
          <a:p>
            <a:r>
              <a:rPr lang="ru-RU" sz="2400" dirty="0"/>
              <a:t>Включает в себя следующие процессы</a:t>
            </a:r>
            <a:r>
              <a:rPr lang="ru-RU" sz="2400" dirty="0" smtClean="0"/>
              <a:t>:</a:t>
            </a:r>
          </a:p>
          <a:p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Установка ПО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Удаление ПО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Обновление ПО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Откат на предыдущую версию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Повторный запуск установки после возникновения ошибки или исправления уже возникших проблем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Автоматическая установка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Установка отдельного компонента из общего пакета программ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22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/>
              <a:t>Виды тестирования</a:t>
            </a:r>
            <a:r>
              <a:rPr lang="ru-RU" sz="2400" dirty="0" smtClean="0"/>
              <a:t>. </a:t>
            </a:r>
            <a:r>
              <a:rPr lang="ru-RU" sz="2400" dirty="0" err="1" smtClean="0">
                <a:latin typeface="Corbel" panose="020B0503020204020204" pitchFamily="34" charset="0"/>
              </a:rPr>
              <a:t>Юзабилити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16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40821" y="1274216"/>
            <a:ext cx="10451351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Тестирование удобства использования (</a:t>
            </a:r>
            <a:r>
              <a:rPr lang="ru-RU" sz="2400" b="1" dirty="0" err="1"/>
              <a:t>usability</a:t>
            </a:r>
            <a:r>
              <a:rPr lang="ru-RU" sz="2400" b="1" dirty="0"/>
              <a:t> </a:t>
            </a:r>
            <a:r>
              <a:rPr lang="ru-RU" sz="2400" b="1" dirty="0" err="1"/>
              <a:t>testing</a:t>
            </a:r>
            <a:r>
              <a:rPr lang="ru-RU" sz="2400" b="1" dirty="0"/>
              <a:t>) </a:t>
            </a:r>
            <a:r>
              <a:rPr lang="ru-RU" sz="2400" dirty="0"/>
              <a:t>— тестирование, направленное на исследование того, насколько конечному пользователю понятно, как работать с продуктом </a:t>
            </a:r>
            <a:r>
              <a:rPr lang="ru-RU" sz="2400" dirty="0" smtClean="0"/>
              <a:t>а </a:t>
            </a:r>
            <a:r>
              <a:rPr lang="ru-RU" sz="2400" dirty="0"/>
              <a:t>также на то, насколько ему нравится использовать </a:t>
            </a:r>
            <a:r>
              <a:rPr lang="ru-RU" sz="2400" dirty="0" smtClean="0"/>
              <a:t>продукт</a:t>
            </a:r>
          </a:p>
          <a:p>
            <a:r>
              <a:rPr lang="ru-RU" sz="2400" dirty="0"/>
              <a:t> </a:t>
            </a:r>
          </a:p>
          <a:p>
            <a:r>
              <a:rPr lang="ru-RU" sz="2400" dirty="0"/>
              <a:t>Что нужно тестировать</a:t>
            </a:r>
            <a:r>
              <a:rPr lang="ru-RU" sz="2400" dirty="0" smtClean="0"/>
              <a:t>:</a:t>
            </a:r>
          </a:p>
          <a:p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Общая доступность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Скорость, производительность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Удобство навигации и интерфейс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Плавность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6760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/>
              <a:t>Виды тестирования</a:t>
            </a:r>
            <a:r>
              <a:rPr lang="ru-RU" sz="2400" dirty="0" smtClean="0"/>
              <a:t>. </a:t>
            </a:r>
            <a:r>
              <a:rPr lang="ru-RU" sz="2400" dirty="0" smtClean="0">
                <a:latin typeface="Corbel" panose="020B0503020204020204" pitchFamily="34" charset="0"/>
              </a:rPr>
              <a:t>Интернационализация и локализация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17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9"/>
          <a:stretch/>
        </p:blipFill>
        <p:spPr>
          <a:xfrm>
            <a:off x="900200" y="1643548"/>
            <a:ext cx="10051491" cy="376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3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/>
              <a:t>Виды тестирования</a:t>
            </a:r>
            <a:r>
              <a:rPr lang="ru-RU" sz="2400" dirty="0" smtClean="0"/>
              <a:t>. </a:t>
            </a:r>
            <a:r>
              <a:rPr lang="ru-RU" sz="2400" dirty="0" smtClean="0">
                <a:latin typeface="Corbel" panose="020B0503020204020204" pitchFamily="34" charset="0"/>
              </a:rPr>
              <a:t>Интернационализация и локализация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18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1274216"/>
            <a:ext cx="9448800" cy="49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2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/>
              <a:t>Виды тестирования</a:t>
            </a:r>
            <a:r>
              <a:rPr lang="ru-RU" sz="2400" dirty="0" smtClean="0"/>
              <a:t>. </a:t>
            </a:r>
            <a:r>
              <a:rPr lang="ru-RU" sz="2400" dirty="0" smtClean="0">
                <a:latin typeface="Corbel" panose="020B0503020204020204" pitchFamily="34" charset="0"/>
              </a:rPr>
              <a:t>Интернационализация и локализация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48" y="1458882"/>
            <a:ext cx="8733905" cy="44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тестирование</a:t>
            </a:r>
            <a:r>
              <a:rPr lang="ru-RU" sz="3600" dirty="0" smtClean="0"/>
              <a:t>. </a:t>
            </a:r>
            <a:r>
              <a:rPr lang="ru-RU" sz="3600" dirty="0" smtClean="0"/>
              <a:t>Определения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31123" y="1274216"/>
            <a:ext cx="11529753" cy="49255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QA (</a:t>
            </a:r>
            <a:r>
              <a:rPr lang="ru-RU" sz="2400" b="1" dirty="0" err="1"/>
              <a:t>Quality</a:t>
            </a:r>
            <a:r>
              <a:rPr lang="ru-RU" sz="2400" b="1" dirty="0"/>
              <a:t> </a:t>
            </a:r>
            <a:r>
              <a:rPr lang="ru-RU" sz="2400" b="1" dirty="0" err="1"/>
              <a:t>Assurance</a:t>
            </a:r>
            <a:r>
              <a:rPr lang="ru-RU" sz="2400" b="1" dirty="0"/>
              <a:t>)</a:t>
            </a:r>
            <a:r>
              <a:rPr lang="ru-RU" sz="2400" dirty="0"/>
              <a:t> — обеспечение качества продукта. QA-специалист </a:t>
            </a:r>
            <a:r>
              <a:rPr lang="ru-RU" sz="2400" dirty="0" smtClean="0"/>
              <a:t>(</a:t>
            </a:r>
            <a:r>
              <a:rPr lang="ru-RU" sz="2400" dirty="0" err="1" smtClean="0"/>
              <a:t>тестировщик</a:t>
            </a:r>
            <a:r>
              <a:rPr lang="ru-RU" sz="2400" dirty="0" smtClean="0"/>
              <a:t>) контролирует </a:t>
            </a:r>
            <a:r>
              <a:rPr lang="ru-RU" sz="2400" dirty="0"/>
              <a:t>и обеспечивает качество работы продукта компании. Он отвечает и за отдельные этапы разработки </a:t>
            </a:r>
            <a:r>
              <a:rPr lang="ru-RU" sz="2400" dirty="0" smtClean="0"/>
              <a:t>софта. </a:t>
            </a:r>
          </a:p>
          <a:p>
            <a:pPr marL="0" indent="0">
              <a:buNone/>
            </a:pPr>
            <a:endParaRPr lang="ru-RU" sz="2400" dirty="0">
              <a:latin typeface="Gill Sans MT (Body)"/>
            </a:endParaRPr>
          </a:p>
          <a:p>
            <a:pPr marL="0" indent="0">
              <a:buNone/>
            </a:pPr>
            <a:r>
              <a:rPr lang="ru-RU" sz="2400" b="1" dirty="0"/>
              <a:t>Тестированием</a:t>
            </a:r>
            <a:r>
              <a:rPr lang="ru-RU" sz="2400" dirty="0"/>
              <a:t> называют </a:t>
            </a:r>
            <a:r>
              <a:rPr lang="ru-RU" sz="2400" dirty="0" smtClean="0"/>
              <a:t>проверку результатов </a:t>
            </a:r>
            <a:r>
              <a:rPr lang="ru-RU" sz="2400" dirty="0"/>
              <a:t>работы программного продукта на соответствие заданным </a:t>
            </a:r>
            <a:r>
              <a:rPr lang="ru-RU" sz="2400" dirty="0" smtClean="0"/>
              <a:t>критериям (требованиям)</a:t>
            </a:r>
          </a:p>
          <a:p>
            <a:pPr marL="0" indent="0">
              <a:buNone/>
            </a:pPr>
            <a:endParaRPr lang="ru-RU" sz="44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2883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/>
              <a:t>Виды тестирования</a:t>
            </a:r>
            <a:r>
              <a:rPr lang="ru-RU" sz="2400" dirty="0" smtClean="0"/>
              <a:t>. </a:t>
            </a:r>
            <a:r>
              <a:rPr lang="ru-RU" sz="2400" dirty="0" smtClean="0">
                <a:latin typeface="Corbel" panose="020B0503020204020204" pitchFamily="34" charset="0"/>
              </a:rPr>
              <a:t>производительность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20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64" y="1332406"/>
            <a:ext cx="9199434" cy="49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7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Методы тестирования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21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14" y="1039228"/>
            <a:ext cx="10232967" cy="54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 smtClean="0"/>
              <a:t>Техники тест-дизайна. Классы эквивалентности и граничные значения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86400"/>
              </p:ext>
            </p:extLst>
          </p:nvPr>
        </p:nvGraphicFramePr>
        <p:xfrm>
          <a:off x="573146" y="1920239"/>
          <a:ext cx="4013200" cy="411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78517480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443595944"/>
                    </a:ext>
                  </a:extLst>
                </a:gridCol>
              </a:tblGrid>
              <a:tr h="81643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Год рождения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Поколение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78044"/>
                  </a:ext>
                </a:extLst>
              </a:tr>
              <a:tr h="65789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 1961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Бумеры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05421"/>
                  </a:ext>
                </a:extLst>
              </a:tr>
              <a:tr h="65789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1961-1981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Х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568331"/>
                  </a:ext>
                </a:extLst>
              </a:tr>
              <a:tr h="65789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1982-2000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Миллениалы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62256"/>
                  </a:ext>
                </a:extLst>
              </a:tr>
              <a:tr h="65789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2001-2012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Зумеры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466000"/>
                  </a:ext>
                </a:extLst>
              </a:tr>
              <a:tr h="65789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2013-2024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 определено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127483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36" y="1581344"/>
            <a:ext cx="6165242" cy="445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200" dirty="0"/>
              <a:t>Техники тест-дизайна. </a:t>
            </a:r>
            <a:r>
              <a:rPr lang="ru-RU" sz="3200" dirty="0" smtClean="0"/>
              <a:t>Попарное тестирование</a:t>
            </a:r>
            <a:endParaRPr lang="ru-RU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23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97" y="1339512"/>
            <a:ext cx="5010125" cy="46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6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200" dirty="0"/>
              <a:t>Техники тест-дизайна. </a:t>
            </a:r>
            <a:r>
              <a:rPr lang="ru-RU" sz="3200" dirty="0" smtClean="0"/>
              <a:t>Таблица принятия решений</a:t>
            </a:r>
            <a:endParaRPr lang="ru-RU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24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353" y="1458882"/>
            <a:ext cx="5744094" cy="47373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0822" y="1286683"/>
            <a:ext cx="4887883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Оклад сотрудника рассчитывается следующим образом: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без опыта и высшего образования - 500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 высшим образованием, но без опыта - 600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без высшего образования, с опытом - 600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 опытом и высшим образованием - 700</a:t>
            </a:r>
          </a:p>
          <a:p>
            <a:pPr>
              <a:lnSpc>
                <a:spcPct val="150000"/>
              </a:lnSpc>
            </a:pPr>
            <a:r>
              <a:rPr lang="ru-RU" b="1" dirty="0"/>
              <a:t>Премия для сотрудника рассчитывается следующим образом: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без опыта и высшего образования - 5%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 высшим образованием, но без опыта - 10%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без высшего образования, с опытом - 15%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 опытом и высшим образованием - 20%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79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200" dirty="0"/>
              <a:t>Техники тест-дизайна. </a:t>
            </a:r>
            <a:r>
              <a:rPr lang="ru-RU" sz="3200" dirty="0" smtClean="0"/>
              <a:t>Тестирование состояний и переходов</a:t>
            </a:r>
            <a:endParaRPr lang="ru-RU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25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34" y="1274216"/>
            <a:ext cx="7049551" cy="50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 smtClean="0"/>
              <a:t>Тестовая документация. Чек-лист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26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499281" y="2346422"/>
            <a:ext cx="104513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Чек-лист (</a:t>
            </a:r>
            <a:r>
              <a:rPr lang="ru-RU" sz="2400" b="1" dirty="0" err="1"/>
              <a:t>checklist</a:t>
            </a:r>
            <a:r>
              <a:rPr lang="ru-RU" sz="2400" b="1" dirty="0"/>
              <a:t>) </a:t>
            </a:r>
            <a:r>
              <a:rPr lang="ru-RU" sz="2400" dirty="0"/>
              <a:t>- набор идей: идей по тестированию, идей по разработке, идей по планированию и управлению — любых идей.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731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 smtClean="0"/>
              <a:t>Тестовая документация. Тест-кейс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27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499281" y="1700091"/>
            <a:ext cx="104513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Тестовый случай (</a:t>
            </a:r>
            <a:r>
              <a:rPr lang="ru-RU" sz="2400" b="1" dirty="0" err="1"/>
              <a:t>test</a:t>
            </a:r>
            <a:r>
              <a:rPr lang="ru-RU" sz="2400" b="1" dirty="0"/>
              <a:t> </a:t>
            </a:r>
            <a:r>
              <a:rPr lang="ru-RU" sz="2400" b="1" dirty="0" err="1"/>
              <a:t>case</a:t>
            </a:r>
            <a:r>
              <a:rPr lang="ru-RU" sz="2400" b="1" dirty="0"/>
              <a:t>) </a:t>
            </a:r>
            <a:r>
              <a:rPr lang="ru-RU" sz="2400" dirty="0"/>
              <a:t>- набор предусловий, входных данных, действий (где применимо), ожидаемых результатов и постусловий, разработанных на основе тестовых условий</a:t>
            </a:r>
            <a:r>
              <a:rPr lang="ru-RU" sz="2400" dirty="0" smtClean="0"/>
              <a:t>.</a:t>
            </a:r>
          </a:p>
          <a:p>
            <a:endParaRPr lang="ru-RU" sz="2400" dirty="0"/>
          </a:p>
          <a:p>
            <a:r>
              <a:rPr lang="ru-RU" sz="2400" dirty="0"/>
              <a:t>В отличие от чек-листа,  тест-кейс содержит в себе больше деталей: </a:t>
            </a:r>
            <a:r>
              <a:rPr lang="ru-RU" sz="2400" b="1" dirty="0"/>
              <a:t>идентификатор, приоритет, заголовок, шаги и ожидаемые результаты</a:t>
            </a:r>
            <a:r>
              <a:rPr lang="ru-RU" sz="2400" dirty="0" smtClean="0"/>
              <a:t>.</a:t>
            </a:r>
          </a:p>
          <a:p>
            <a:endParaRPr lang="ru-RU" sz="2400" dirty="0"/>
          </a:p>
          <a:p>
            <a:r>
              <a:rPr lang="ru-RU" sz="2400" dirty="0"/>
              <a:t>Тест-кейсы объединяют в </a:t>
            </a:r>
            <a:r>
              <a:rPr lang="ru-RU" sz="2400" b="1" dirty="0"/>
              <a:t>тестовые наборы </a:t>
            </a:r>
            <a:r>
              <a:rPr lang="ru-RU" sz="2400" dirty="0" smtClean="0"/>
              <a:t>по </a:t>
            </a:r>
            <a:r>
              <a:rPr lang="ru-RU" sz="2400" dirty="0"/>
              <a:t>одинаковым признакам: проверки для одного модуля, проверки для определенного типа тестирования, регрессионные наборы.</a:t>
            </a:r>
          </a:p>
        </p:txBody>
      </p:sp>
    </p:spTree>
    <p:extLst>
      <p:ext uri="{BB962C8B-B14F-4D97-AF65-F5344CB8AC3E}">
        <p14:creationId xmlns:p14="http://schemas.microsoft.com/office/powerpoint/2010/main" val="20162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 smtClean="0"/>
              <a:t>Тестовая документация. Тест-кейс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28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10273"/>
            <a:ext cx="10903527" cy="465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6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 smtClean="0"/>
              <a:t>Тестовая документация. Тест-кейс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" y="1335310"/>
            <a:ext cx="11030759" cy="485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/>
              <a:t>тестирование. Определения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40821" y="1274216"/>
            <a:ext cx="104513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Тестирование программного обеспечения</a:t>
            </a:r>
            <a:r>
              <a:rPr lang="ru-RU" sz="2800" dirty="0"/>
              <a:t> — процесс исследования, испытания программного продукта, имеющий своей целью проверку соответствия между реальным поведением программы и её ожидаемым поведением на конечном наборе тестов, выбранных определённым образом</a:t>
            </a:r>
            <a:endParaRPr lang="ru-RU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9713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 smtClean="0"/>
              <a:t>Тестовая документация. Тест-кейс и чек-лист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30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9" y="1331950"/>
            <a:ext cx="6308991" cy="478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 smtClean="0"/>
              <a:t>Артефакты. Баг-репорт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31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499281" y="1700091"/>
            <a:ext cx="104513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Дефект (</a:t>
            </a:r>
            <a:r>
              <a:rPr lang="ru-RU" sz="2400" b="1" dirty="0" err="1"/>
              <a:t>defect</a:t>
            </a:r>
            <a:r>
              <a:rPr lang="ru-RU" sz="2400" b="1" dirty="0"/>
              <a:t>, </a:t>
            </a:r>
            <a:r>
              <a:rPr lang="ru-RU" sz="2400" b="1" dirty="0" err="1"/>
              <a:t>bug</a:t>
            </a:r>
            <a:r>
              <a:rPr lang="ru-RU" sz="2400" b="1" dirty="0"/>
              <a:t>, </a:t>
            </a:r>
            <a:r>
              <a:rPr lang="ru-RU" sz="2400" b="1" dirty="0" err="1"/>
              <a:t>problem</a:t>
            </a:r>
            <a:r>
              <a:rPr lang="ru-RU" sz="2400" b="1" dirty="0"/>
              <a:t>, </a:t>
            </a:r>
            <a:r>
              <a:rPr lang="ru-RU" sz="2400" b="1" dirty="0" err="1"/>
              <a:t>fault</a:t>
            </a:r>
            <a:r>
              <a:rPr lang="ru-RU" sz="2400" b="1" dirty="0"/>
              <a:t>) </a:t>
            </a:r>
            <a:r>
              <a:rPr lang="ru-RU" sz="2400" dirty="0"/>
              <a:t>— недостаток в компоненте или системе, способный привести к ситуации сбоя или отказа</a:t>
            </a:r>
            <a:r>
              <a:rPr lang="ru-RU" sz="2400" dirty="0" smtClean="0"/>
              <a:t>.</a:t>
            </a:r>
          </a:p>
          <a:p>
            <a:endParaRPr lang="ru-RU" sz="2400" dirty="0"/>
          </a:p>
          <a:p>
            <a:r>
              <a:rPr lang="ru-RU" sz="2400" b="1" dirty="0"/>
              <a:t>Отчёт о дефекте (</a:t>
            </a:r>
            <a:r>
              <a:rPr lang="ru-RU" sz="2400" b="1" dirty="0" err="1"/>
              <a:t>defect</a:t>
            </a:r>
            <a:r>
              <a:rPr lang="ru-RU" sz="2400" b="1" dirty="0"/>
              <a:t> </a:t>
            </a:r>
            <a:r>
              <a:rPr lang="ru-RU" sz="2400" b="1" dirty="0" err="1"/>
              <a:t>report</a:t>
            </a:r>
            <a:r>
              <a:rPr lang="ru-RU" sz="2400" b="1" dirty="0"/>
              <a:t>, </a:t>
            </a:r>
            <a:r>
              <a:rPr lang="ru-RU" sz="2400" b="1" dirty="0" err="1"/>
              <a:t>bug</a:t>
            </a:r>
            <a:r>
              <a:rPr lang="ru-RU" sz="2400" b="1" dirty="0"/>
              <a:t> </a:t>
            </a:r>
            <a:r>
              <a:rPr lang="ru-RU" sz="2400" b="1" dirty="0" err="1"/>
              <a:t>report</a:t>
            </a:r>
            <a:r>
              <a:rPr lang="ru-RU" sz="2400" b="1" dirty="0"/>
              <a:t>) </a:t>
            </a:r>
            <a:r>
              <a:rPr lang="ru-RU" sz="2400" dirty="0"/>
              <a:t>— документ, описывающий и </a:t>
            </a:r>
            <a:r>
              <a:rPr lang="ru-RU" sz="2400" dirty="0" smtClean="0"/>
              <a:t>определяющий приоритет обнаруженного дефекта, </a:t>
            </a:r>
            <a:r>
              <a:rPr lang="ru-RU" sz="2400" dirty="0"/>
              <a:t>а также содействующий его устранению.</a:t>
            </a:r>
          </a:p>
        </p:txBody>
      </p:sp>
    </p:spTree>
    <p:extLst>
      <p:ext uri="{BB962C8B-B14F-4D97-AF65-F5344CB8AC3E}">
        <p14:creationId xmlns:p14="http://schemas.microsoft.com/office/powerpoint/2010/main" val="47453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 smtClean="0"/>
              <a:t>Артефакты. Баг-репорт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499281" y="1700091"/>
            <a:ext cx="10451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22" y="1122623"/>
            <a:ext cx="8059469" cy="56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400" dirty="0" smtClean="0"/>
              <a:t>Артефакты. Баг-репорт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33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499281" y="1700091"/>
            <a:ext cx="10451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36" y="1303877"/>
            <a:ext cx="9559636" cy="4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3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 :3</a:t>
            </a:r>
            <a:endParaRPr lang="ru-RU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12</a:t>
            </a:r>
            <a:r>
              <a:rPr lang="ru-RU" dirty="0" smtClean="0"/>
              <a:t>.11.2024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83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Цели тестирования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1274216"/>
            <a:ext cx="7248354" cy="515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ПРИНЦИПЫ ТЕСТИРОВАНИЯ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40821" y="1274216"/>
            <a:ext cx="1045135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ru-RU" sz="3200" dirty="0" smtClean="0"/>
              <a:t>Тестирование </a:t>
            </a:r>
            <a:r>
              <a:rPr lang="ru-RU" sz="3200" dirty="0"/>
              <a:t>демонстрирует наличие </a:t>
            </a:r>
            <a:r>
              <a:rPr lang="ru-RU" sz="3200" dirty="0" smtClean="0"/>
              <a:t>дефектов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ru-RU" sz="3200" dirty="0" smtClean="0"/>
              <a:t>Исчерпывающее </a:t>
            </a:r>
            <a:r>
              <a:rPr lang="ru-RU" sz="3200" dirty="0"/>
              <a:t>тестирование </a:t>
            </a:r>
            <a:r>
              <a:rPr lang="ru-RU" sz="3200" dirty="0" smtClean="0"/>
              <a:t>невозможно</a:t>
            </a:r>
            <a:endParaRPr lang="ru-RU" sz="3200" dirty="0"/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ru-RU" sz="3200" dirty="0" smtClean="0"/>
              <a:t>Раннее </a:t>
            </a:r>
            <a:r>
              <a:rPr lang="ru-RU" sz="3200" dirty="0"/>
              <a:t>тестирование </a:t>
            </a:r>
            <a:endParaRPr lang="ru-RU" sz="3200" dirty="0" smtClean="0"/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ru-RU" sz="3200" dirty="0" smtClean="0"/>
              <a:t>Скопление/кластеризация </a:t>
            </a:r>
            <a:r>
              <a:rPr lang="ru-RU" sz="3200" dirty="0"/>
              <a:t>дефектов </a:t>
            </a:r>
            <a:endParaRPr lang="ru-RU" sz="3200" dirty="0" smtClean="0"/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ru-RU" sz="3200" dirty="0" smtClean="0"/>
              <a:t>Парадокс </a:t>
            </a:r>
            <a:r>
              <a:rPr lang="ru-RU" sz="3200" dirty="0"/>
              <a:t>(эффект) пестицида </a:t>
            </a:r>
            <a:endParaRPr lang="en-US" sz="3200" dirty="0"/>
          </a:p>
          <a:p>
            <a:endParaRPr lang="ru-RU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9332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/>
              <a:t>ПРИНЦИПЫ ТЕСТИРОВАНИЯ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93" y="1122624"/>
            <a:ext cx="8028591" cy="52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5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ПРИНЦИПЫ ТЕСТИРОВАНИЯ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40821" y="1274216"/>
            <a:ext cx="1045135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Для борьбы с эффектом пестицида можно использовать следующие примеры</a:t>
            </a:r>
            <a:r>
              <a:rPr lang="ru-RU" sz="2800" dirty="0" smtClean="0"/>
              <a:t>:</a:t>
            </a:r>
          </a:p>
          <a:p>
            <a:pPr algn="just"/>
            <a:endParaRPr lang="ru-RU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Обновление тест-кейсов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Обновление тестовых данных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Смена ответственного за тестирование определенной функции</a:t>
            </a:r>
          </a:p>
          <a:p>
            <a:endParaRPr lang="ru-RU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551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Пирамида тестирования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8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34"/>
          <a:stretch/>
        </p:blipFill>
        <p:spPr>
          <a:xfrm>
            <a:off x="2589786" y="1122623"/>
            <a:ext cx="7501865" cy="53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0158154" cy="986098"/>
          </a:xfrm>
        </p:spPr>
        <p:txBody>
          <a:bodyPr>
            <a:noAutofit/>
          </a:bodyPr>
          <a:lstStyle/>
          <a:p>
            <a:r>
              <a:rPr lang="ru-RU" sz="2000" b="1" dirty="0"/>
              <a:t>Позитивное, негативное и деструктивное </a:t>
            </a:r>
            <a:r>
              <a:rPr lang="ru-RU" sz="2000" b="1" dirty="0" smtClean="0"/>
              <a:t>тестирование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92172" y="142874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</a:t>
            </a:r>
            <a:r>
              <a:rPr lang="ru-RU" dirty="0" smtClean="0"/>
              <a:t>9.11.2024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851177" y="1280159"/>
            <a:ext cx="34082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1" y="1280159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851176" y="1274216"/>
            <a:ext cx="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40821" y="1274216"/>
            <a:ext cx="1045135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Позитивное тестирование </a:t>
            </a:r>
            <a:r>
              <a:rPr lang="ru-RU" sz="2000" b="1" dirty="0" smtClean="0"/>
              <a:t>-</a:t>
            </a:r>
            <a:r>
              <a:rPr lang="ru-RU" sz="2000" dirty="0"/>
              <a:t> исследование приложения в ситуации, когда все действия выполняются строго по инструкции без каких бы то ни было ошибок, отклонений, ввода неверных данных и т.д.</a:t>
            </a:r>
          </a:p>
          <a:p>
            <a:endParaRPr lang="ru-RU" sz="2000" b="1" dirty="0" smtClean="0"/>
          </a:p>
          <a:p>
            <a:r>
              <a:rPr lang="ru-RU" sz="2000" b="1" dirty="0" smtClean="0"/>
              <a:t>Негативное </a:t>
            </a:r>
            <a:r>
              <a:rPr lang="ru-RU" sz="2000" b="1" dirty="0"/>
              <a:t>тестирование   </a:t>
            </a:r>
            <a:r>
              <a:rPr lang="ru-RU" sz="2000" dirty="0"/>
              <a:t>— направлено на исследование работы приложения в ситуациях, когда с ним выполняются (некорректные) операции и/или используются данные, потенциально приводящие к ошибкам (классика жанра — деление на ноль).</a:t>
            </a:r>
          </a:p>
          <a:p>
            <a:endParaRPr lang="ru-RU" sz="2000" dirty="0"/>
          </a:p>
          <a:p>
            <a:r>
              <a:rPr lang="ru-RU" sz="2000" b="1" dirty="0"/>
              <a:t>Деструктивное тестирование  </a:t>
            </a:r>
            <a:r>
              <a:rPr lang="ru-RU" sz="2000" dirty="0"/>
              <a:t>- одна из форм негативного тестирования с целью нарушить работоспособность приложения и обнаружить точку отказа.</a:t>
            </a:r>
          </a:p>
          <a:p>
            <a:r>
              <a:rPr lang="ru-RU" sz="4000" dirty="0"/>
              <a:t/>
            </a:r>
            <a:br>
              <a:rPr lang="ru-RU" sz="4000" dirty="0"/>
            </a:br>
            <a:endParaRPr lang="ru-RU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5140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27612</TotalTime>
  <Words>526</Words>
  <Application>Microsoft Office PowerPoint</Application>
  <PresentationFormat>Widescreen</PresentationFormat>
  <Paragraphs>268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Corbel</vt:lpstr>
      <vt:lpstr>Gill Sans MT</vt:lpstr>
      <vt:lpstr>Gill Sans MT (Body)</vt:lpstr>
      <vt:lpstr>Parcel</vt:lpstr>
      <vt:lpstr>Основы web-разработки </vt:lpstr>
      <vt:lpstr>тестирование. Определения</vt:lpstr>
      <vt:lpstr>тестирование. Определения</vt:lpstr>
      <vt:lpstr>Цели тестирования</vt:lpstr>
      <vt:lpstr>ПРИНЦИПЫ ТЕСТИРОВАНИЯ</vt:lpstr>
      <vt:lpstr>ПРИНЦИПЫ ТЕСТИРОВАНИЯ</vt:lpstr>
      <vt:lpstr>ПРИНЦИПЫ ТЕСТИРОВАНИЯ</vt:lpstr>
      <vt:lpstr>Пирамида тестирования</vt:lpstr>
      <vt:lpstr>Позитивное, негативное и деструктивное тестирование </vt:lpstr>
      <vt:lpstr>Виды тестирования. Функциональное и нефункциональное</vt:lpstr>
      <vt:lpstr>Виды тестирования. Smoke и Регрессионное </vt:lpstr>
      <vt:lpstr>Виды тестирования. Smoke и Регрессионное </vt:lpstr>
      <vt:lpstr>Виды тестирования. Ручное и автоматизированное </vt:lpstr>
      <vt:lpstr>Виды тестирования. формализация </vt:lpstr>
      <vt:lpstr>Виды тестирования. Инсталляция </vt:lpstr>
      <vt:lpstr>Виды тестирования. Юзабилити </vt:lpstr>
      <vt:lpstr>Виды тестирования. Интернационализация и локализация </vt:lpstr>
      <vt:lpstr>Виды тестирования. Интернационализация и локализация </vt:lpstr>
      <vt:lpstr>Виды тестирования. Интернационализация и локализация </vt:lpstr>
      <vt:lpstr>Виды тестирования. производительность </vt:lpstr>
      <vt:lpstr>Методы тестирования</vt:lpstr>
      <vt:lpstr>Техники тест-дизайна. Классы эквивалентности и граничные значения </vt:lpstr>
      <vt:lpstr>Техники тест-дизайна. Попарное тестирование</vt:lpstr>
      <vt:lpstr>Техники тест-дизайна. Таблица принятия решений</vt:lpstr>
      <vt:lpstr>Техники тест-дизайна. Тестирование состояний и переходов</vt:lpstr>
      <vt:lpstr>Тестовая документация. Чек-лист </vt:lpstr>
      <vt:lpstr>Тестовая документация. Тест-кейс </vt:lpstr>
      <vt:lpstr>Тестовая документация. Тест-кейс </vt:lpstr>
      <vt:lpstr>Тестовая документация. Тест-кейс </vt:lpstr>
      <vt:lpstr>Тестовая документация. Тест-кейс и чек-лист </vt:lpstr>
      <vt:lpstr>Артефакты. Баг-репорт </vt:lpstr>
      <vt:lpstr>Артефакты. Баг-репорт </vt:lpstr>
      <vt:lpstr>Артефакты. Баг-репорт </vt:lpstr>
      <vt:lpstr>Спасибо за внимание :3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интернет-программирования</dc:title>
  <dc:creator>Valery Shtuzer</dc:creator>
  <cp:lastModifiedBy>Valery Shtuzer</cp:lastModifiedBy>
  <cp:revision>246</cp:revision>
  <dcterms:created xsi:type="dcterms:W3CDTF">2024-09-03T07:09:51Z</dcterms:created>
  <dcterms:modified xsi:type="dcterms:W3CDTF">2024-11-18T20:09:19Z</dcterms:modified>
</cp:coreProperties>
</file>